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90" r:id="rId5"/>
  </p:sldMasterIdLst>
  <p:notesMasterIdLst>
    <p:notesMasterId r:id="rId7"/>
  </p:notesMasterIdLst>
  <p:handoutMasterIdLst>
    <p:handoutMasterId r:id="rId8"/>
  </p:handoutMasterIdLst>
  <p:sldIdLst>
    <p:sldId id="908" r:id="rId6"/>
  </p:sldIdLst>
  <p:sldSz cx="9144000" cy="6858000" type="screen4x3"/>
  <p:notesSz cx="6769100" cy="9906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3300"/>
    <a:srgbClr val="000000"/>
    <a:srgbClr val="FF9B9B"/>
    <a:srgbClr val="EAED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0" autoAdjust="0"/>
    <p:restoredTop sz="95673" autoAdjust="0"/>
  </p:normalViewPr>
  <p:slideViewPr>
    <p:cSldViewPr>
      <p:cViewPr>
        <p:scale>
          <a:sx n="109" d="100"/>
          <a:sy n="109" d="100"/>
        </p:scale>
        <p:origin x="-84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33912" cy="495379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33602" y="2"/>
            <a:ext cx="2933912" cy="495379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r">
              <a:defRPr sz="1200"/>
            </a:lvl1pPr>
          </a:lstStyle>
          <a:p>
            <a:fld id="{EDA9908A-E083-4C36-9871-40D86C6917E3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409035"/>
            <a:ext cx="2933912" cy="495379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33602" y="9409035"/>
            <a:ext cx="2933912" cy="495379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r">
              <a:defRPr sz="1200"/>
            </a:lvl1pPr>
          </a:lstStyle>
          <a:p>
            <a:fld id="{44F39C4D-76F6-4BF7-8DBA-B4746DE1910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88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33277" cy="495301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34259" y="1"/>
            <a:ext cx="2933277" cy="495301"/>
          </a:xfrm>
          <a:prstGeom prst="rect">
            <a:avLst/>
          </a:prstGeom>
        </p:spPr>
        <p:txBody>
          <a:bodyPr vert="horz" lIns="90800" tIns="45400" rIns="90800" bIns="45400" rtlCol="0"/>
          <a:lstStyle>
            <a:lvl1pPr algn="r">
              <a:defRPr sz="1200"/>
            </a:lvl1pPr>
          </a:lstStyle>
          <a:p>
            <a:fld id="{22D29F5E-A7C3-4ED2-9783-D7D7131D1D78}" type="datetimeFigureOut">
              <a:rPr lang="ru-RU" smtClean="0"/>
              <a:t>15.05.2018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9638" y="744538"/>
            <a:ext cx="4949825" cy="3713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800" tIns="45400" rIns="90800" bIns="4540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910" y="4705350"/>
            <a:ext cx="5415280" cy="4457701"/>
          </a:xfrm>
          <a:prstGeom prst="rect">
            <a:avLst/>
          </a:prstGeom>
        </p:spPr>
        <p:txBody>
          <a:bodyPr vert="horz" lIns="90800" tIns="45400" rIns="90800" bIns="4540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08982"/>
            <a:ext cx="2933277" cy="495301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34259" y="9408982"/>
            <a:ext cx="2933277" cy="495301"/>
          </a:xfrm>
          <a:prstGeom prst="rect">
            <a:avLst/>
          </a:prstGeom>
        </p:spPr>
        <p:txBody>
          <a:bodyPr vert="horz" lIns="90800" tIns="45400" rIns="90800" bIns="45400" rtlCol="0" anchor="b"/>
          <a:lstStyle>
            <a:lvl1pPr algn="r">
              <a:defRPr sz="1200"/>
            </a:lvl1pPr>
          </a:lstStyle>
          <a:p>
            <a:fld id="{29448728-A7EA-4874-AE19-A30EB04A0DD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1082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slideMaster" Target="../slideMasters/slideMaster2.xml"/><Relationship Id="rId13" Type="http://schemas.openxmlformats.org/officeDocument/2006/relationships/image" Target="../media/image1.png"/><Relationship Id="rId3" Type="http://schemas.openxmlformats.org/officeDocument/2006/relationships/tags" Target="../tags/tag2.xml"/><Relationship Id="rId7" Type="http://schemas.openxmlformats.org/officeDocument/2006/relationships/tags" Target="../tags/tag6.xml"/><Relationship Id="rId12" Type="http://schemas.openxmlformats.org/officeDocument/2006/relationships/image" Target="../media/image5.png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tags" Target="../tags/tag5.xml"/><Relationship Id="rId11" Type="http://schemas.openxmlformats.org/officeDocument/2006/relationships/image" Target="../media/image3.emf"/><Relationship Id="rId5" Type="http://schemas.openxmlformats.org/officeDocument/2006/relationships/tags" Target="../tags/tag4.xml"/><Relationship Id="rId10" Type="http://schemas.openxmlformats.org/officeDocument/2006/relationships/oleObject" Target="../embeddings/oleObject1.bin"/><Relationship Id="rId4" Type="http://schemas.openxmlformats.org/officeDocument/2006/relationships/tags" Target="../tags/tag3.xml"/><Relationship Id="rId9" Type="http://schemas.openxmlformats.org/officeDocument/2006/relationships/image" Target="../media/image4.jpeg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latin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785801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633581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83365" y="393700"/>
            <a:ext cx="1874837" cy="560705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57263" y="393700"/>
            <a:ext cx="5473700" cy="56070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0434144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7276" y="393701"/>
            <a:ext cx="5603875" cy="6731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957265" y="1711326"/>
            <a:ext cx="7500937" cy="42894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13545111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7276" y="393701"/>
            <a:ext cx="5603875" cy="6731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57265" y="1711326"/>
            <a:ext cx="7500937" cy="4289425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dirty="0"/>
          </a:p>
        </p:txBody>
      </p:sp>
    </p:spTree>
    <p:extLst>
      <p:ext uri="{BB962C8B-B14F-4D97-AF65-F5344CB8AC3E}">
        <p14:creationId xmlns:p14="http://schemas.microsoft.com/office/powerpoint/2010/main" val="2633878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9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998211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aseline="0">
                <a:latin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18200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Arial" pitchFamily="34" charset="0"/>
              </a:defRPr>
            </a:lvl1pPr>
            <a:lvl2pPr>
              <a:defRPr baseline="0">
                <a:latin typeface="Arial" pitchFamily="34" charset="0"/>
              </a:defRPr>
            </a:lvl2pPr>
            <a:lvl3pPr>
              <a:defRPr baseline="0">
                <a:latin typeface="Arial" pitchFamily="34" charset="0"/>
              </a:defRPr>
            </a:lvl3pPr>
            <a:lvl4pPr>
              <a:defRPr baseline="0">
                <a:latin typeface="Arial" pitchFamily="34" charset="0"/>
              </a:defRPr>
            </a:lvl4pPr>
            <a:lvl5pPr>
              <a:defRPr baseline="0">
                <a:latin typeface="Arial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07201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/>
          <a:lstStyle>
            <a:lvl1pPr algn="l">
              <a:defRPr sz="4000" b="1" cap="all" baseline="0">
                <a:latin typeface="Arial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latin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30322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57265" y="1711326"/>
            <a:ext cx="3673475" cy="4289425"/>
          </a:xfrm>
        </p:spPr>
        <p:txBody>
          <a:bodyPr/>
          <a:lstStyle>
            <a:lvl1pPr>
              <a:defRPr sz="2800" baseline="0">
                <a:latin typeface="Arial" pitchFamily="34" charset="0"/>
              </a:defRPr>
            </a:lvl1pPr>
            <a:lvl2pPr>
              <a:defRPr sz="2400" baseline="0">
                <a:latin typeface="Arial" pitchFamily="34" charset="0"/>
              </a:defRPr>
            </a:lvl2pPr>
            <a:lvl3pPr>
              <a:defRPr sz="2000" baseline="0">
                <a:latin typeface="Arial" pitchFamily="34" charset="0"/>
              </a:defRPr>
            </a:lvl3pPr>
            <a:lvl4pPr>
              <a:defRPr sz="1800" baseline="0">
                <a:latin typeface="Arial" pitchFamily="34" charset="0"/>
              </a:defRPr>
            </a:lvl4pPr>
            <a:lvl5pPr>
              <a:defRPr sz="1800" baseline="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3138" y="1711326"/>
            <a:ext cx="3675062" cy="4289425"/>
          </a:xfrm>
        </p:spPr>
        <p:txBody>
          <a:bodyPr/>
          <a:lstStyle>
            <a:lvl1pPr>
              <a:defRPr sz="2800" baseline="0">
                <a:latin typeface="Arial" pitchFamily="34" charset="0"/>
              </a:defRPr>
            </a:lvl1pPr>
            <a:lvl2pPr>
              <a:defRPr sz="2400" baseline="0">
                <a:latin typeface="Arial" pitchFamily="34" charset="0"/>
              </a:defRPr>
            </a:lvl2pPr>
            <a:lvl3pPr>
              <a:defRPr sz="2000" baseline="0">
                <a:latin typeface="Arial" pitchFamily="34" charset="0"/>
              </a:defRPr>
            </a:lvl3pPr>
            <a:lvl4pPr>
              <a:defRPr sz="1800" baseline="0">
                <a:latin typeface="Arial" pitchFamily="34" charset="0"/>
              </a:defRPr>
            </a:lvl4pPr>
            <a:lvl5pPr>
              <a:defRPr sz="1800" baseline="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040302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15141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Arial" pitchFamily="34" charset="0"/>
              </a:defRPr>
            </a:lvl1pPr>
            <a:lvl2pPr>
              <a:defRPr baseline="0">
                <a:latin typeface="Arial" pitchFamily="34" charset="0"/>
              </a:defRPr>
            </a:lvl2pPr>
            <a:lvl3pPr>
              <a:defRPr baseline="0">
                <a:latin typeface="Arial" pitchFamily="34" charset="0"/>
              </a:defRPr>
            </a:lvl3pPr>
            <a:lvl4pPr>
              <a:defRPr baseline="0">
                <a:latin typeface="Arial" pitchFamily="34" charset="0"/>
              </a:defRPr>
            </a:lvl4pPr>
            <a:lvl5pPr>
              <a:defRPr baseline="0">
                <a:latin typeface="Arial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16824731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62274525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134232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0729509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30996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9792439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83365" y="393700"/>
            <a:ext cx="1874837" cy="560705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57263" y="393700"/>
            <a:ext cx="5473700" cy="56070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00756059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7276" y="393701"/>
            <a:ext cx="5603875" cy="6731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957265" y="1711326"/>
            <a:ext cx="7500937" cy="4289425"/>
          </a:xfrm>
        </p:spPr>
        <p:txBody>
          <a:bodyPr/>
          <a:lstStyle/>
          <a:p>
            <a:pPr lvl="0"/>
            <a:r>
              <a:rPr lang="ru-RU" noProof="0"/>
              <a:t>Вставка диаграммы</a:t>
            </a:r>
          </a:p>
        </p:txBody>
      </p:sp>
    </p:spTree>
    <p:extLst>
      <p:ext uri="{BB962C8B-B14F-4D97-AF65-F5344CB8AC3E}">
        <p14:creationId xmlns:p14="http://schemas.microsoft.com/office/powerpoint/2010/main" val="29135978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57276" y="393701"/>
            <a:ext cx="5603875" cy="6731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957265" y="1711326"/>
            <a:ext cx="7500937" cy="4289425"/>
          </a:xfrm>
        </p:spPr>
        <p:txBody>
          <a:bodyPr/>
          <a:lstStyle/>
          <a:p>
            <a:pPr lvl="0"/>
            <a:r>
              <a:rPr lang="ru-RU" noProof="0"/>
              <a:t>Вставка таблицы</a:t>
            </a:r>
          </a:p>
        </p:txBody>
      </p:sp>
    </p:spTree>
    <p:extLst>
      <p:ext uri="{BB962C8B-B14F-4D97-AF65-F5344CB8AC3E}">
        <p14:creationId xmlns:p14="http://schemas.microsoft.com/office/powerpoint/2010/main" val="262587913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>
            <p:custDataLst>
              <p:tags r:id="rId2"/>
            </p:custDataLst>
          </p:nvPr>
        </p:nvSpPr>
        <p:spPr>
          <a:xfrm>
            <a:off x="0" y="2"/>
            <a:ext cx="9144000" cy="15598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9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9" name="Объект 8" hidden="1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598058525"/>
              </p:ext>
            </p:extLst>
          </p:nvPr>
        </p:nvGraphicFramePr>
        <p:xfrm>
          <a:off x="0" y="1"/>
          <a:ext cx="146538" cy="1587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02" name="think-cell Slide" r:id="rId10" imgW="360" imgH="360" progId="">
                  <p:embed/>
                </p:oleObj>
              </mc:Choice>
              <mc:Fallback>
                <p:oleObj name="think-cell Slide" r:id="rId10" imgW="360" imgH="36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"/>
                        <a:ext cx="146538" cy="15875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7"/>
          <p:cNvPicPr>
            <a:picLocks noChangeAspect="1" noChangeArrowheads="1"/>
          </p:cNvPicPr>
          <p:nvPr>
            <p:custDataLst>
              <p:tags r:id="rId4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-1" y="1"/>
            <a:ext cx="9144001" cy="686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5" descr="logo"/>
          <p:cNvPicPr>
            <a:picLocks noChangeAspect="1" noChangeArrowheads="1"/>
          </p:cNvPicPr>
          <p:nvPr>
            <p:custDataLst>
              <p:tags r:id="rId5"/>
            </p:custDataLst>
          </p:nvPr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5482" y="385173"/>
            <a:ext cx="3128756" cy="9000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Заголовок 1"/>
          <p:cNvSpPr>
            <a:spLocks noGrp="1"/>
          </p:cNvSpPr>
          <p:nvPr>
            <p:ph type="ctrTitle"/>
            <p:custDataLst>
              <p:tags r:id="rId6"/>
            </p:custDataLst>
          </p:nvPr>
        </p:nvSpPr>
        <p:spPr>
          <a:xfrm>
            <a:off x="4809188" y="4777934"/>
            <a:ext cx="3925050" cy="369332"/>
          </a:xfrm>
          <a:prstGeom prst="rect">
            <a:avLst/>
          </a:prstGeom>
        </p:spPr>
        <p:txBody>
          <a:bodyPr anchor="t" anchorCtr="0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3" name="Подзаголовок 2"/>
          <p:cNvSpPr>
            <a:spLocks noGrp="1"/>
          </p:cNvSpPr>
          <p:nvPr>
            <p:ph type="subTitle" idx="1"/>
            <p:custDataLst>
              <p:tags r:id="rId7"/>
            </p:custDataLst>
          </p:nvPr>
        </p:nvSpPr>
        <p:spPr>
          <a:xfrm>
            <a:off x="4809188" y="6400801"/>
            <a:ext cx="3925050" cy="258727"/>
          </a:xfrm>
          <a:prstGeom prst="rect">
            <a:avLst/>
          </a:prstGeom>
        </p:spPr>
        <p:txBody>
          <a:bodyPr lIns="0" tIns="0" rIns="0" bIns="0"/>
          <a:lstStyle>
            <a:lvl1pPr marL="0" indent="0" algn="r">
              <a:buNone/>
              <a:defRPr sz="16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49790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10"/>
          </p:nvPr>
        </p:nvSpPr>
        <p:spPr>
          <a:xfrm>
            <a:off x="7429500" y="6500814"/>
            <a:ext cx="914400" cy="109537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600">
                <a:cs typeface="Arial" pitchFamily="34" charset="0"/>
              </a:defRPr>
            </a:lvl1pPr>
          </a:lstStyle>
          <a:p>
            <a:pPr>
              <a:defRPr/>
            </a:pPr>
            <a:r>
              <a:rPr lang="ru-RU">
                <a:solidFill>
                  <a:srgbClr val="000000"/>
                </a:solidFill>
              </a:rPr>
              <a:t>ОАО «Сбербанк России»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11"/>
          </p:nvPr>
        </p:nvSpPr>
        <p:spPr>
          <a:xfrm>
            <a:off x="457200" y="6378575"/>
            <a:ext cx="2106613" cy="342900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A11E139-6758-4579-96E1-B229B845DF59}" type="datetimeFigureOut">
              <a:rPr lang="en-US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5/15/2018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12"/>
          </p:nvPr>
        </p:nvSpPr>
        <p:spPr>
          <a:xfrm>
            <a:off x="8464550" y="6454775"/>
            <a:ext cx="242888" cy="192088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100">
                <a:solidFill>
                  <a:srgbClr val="74B743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5D2E47B7-13C5-40C8-BD9B-E2C4F571AC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34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/>
          <a:lstStyle>
            <a:lvl1pPr algn="l">
              <a:defRPr sz="4000" b="1" cap="all" baseline="0">
                <a:latin typeface="Arial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 baseline="0">
                <a:latin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031910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957265" y="1711326"/>
            <a:ext cx="3673475" cy="4289425"/>
          </a:xfrm>
        </p:spPr>
        <p:txBody>
          <a:bodyPr/>
          <a:lstStyle>
            <a:lvl1pPr>
              <a:defRPr sz="2800" baseline="0">
                <a:latin typeface="Arial" pitchFamily="34" charset="0"/>
              </a:defRPr>
            </a:lvl1pPr>
            <a:lvl2pPr>
              <a:defRPr sz="2400" baseline="0">
                <a:latin typeface="Arial" pitchFamily="34" charset="0"/>
              </a:defRPr>
            </a:lvl2pPr>
            <a:lvl3pPr>
              <a:defRPr sz="2000" baseline="0">
                <a:latin typeface="Arial" pitchFamily="34" charset="0"/>
              </a:defRPr>
            </a:lvl3pPr>
            <a:lvl4pPr>
              <a:defRPr sz="1800" baseline="0">
                <a:latin typeface="Arial" pitchFamily="34" charset="0"/>
              </a:defRPr>
            </a:lvl4pPr>
            <a:lvl5pPr>
              <a:defRPr sz="1800" baseline="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83138" y="1711326"/>
            <a:ext cx="3675062" cy="4289425"/>
          </a:xfrm>
        </p:spPr>
        <p:txBody>
          <a:bodyPr/>
          <a:lstStyle>
            <a:lvl1pPr>
              <a:defRPr sz="2800" baseline="0">
                <a:latin typeface="Arial" pitchFamily="34" charset="0"/>
              </a:defRPr>
            </a:lvl1pPr>
            <a:lvl2pPr>
              <a:defRPr sz="2400" baseline="0">
                <a:latin typeface="Arial" pitchFamily="34" charset="0"/>
              </a:defRPr>
            </a:lvl2pPr>
            <a:lvl3pPr>
              <a:defRPr sz="2000" baseline="0">
                <a:latin typeface="Arial" pitchFamily="34" charset="0"/>
              </a:defRPr>
            </a:lvl3pPr>
            <a:lvl4pPr>
              <a:defRPr sz="1800" baseline="0">
                <a:latin typeface="Arial" pitchFamily="34" charset="0"/>
              </a:defRPr>
            </a:lvl4pPr>
            <a:lvl5pPr>
              <a:defRPr sz="1800" baseline="0">
                <a:latin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965557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 baseline="0">
                <a:latin typeface="Arial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95646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862449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00805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23425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296259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1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6"/>
          <p:cNvSpPr>
            <a:spLocks noChangeShapeType="1"/>
          </p:cNvSpPr>
          <p:nvPr/>
        </p:nvSpPr>
        <p:spPr bwMode="auto">
          <a:xfrm>
            <a:off x="142877" y="836613"/>
            <a:ext cx="8785225" cy="0"/>
          </a:xfrm>
          <a:prstGeom prst="line">
            <a:avLst/>
          </a:prstGeom>
          <a:noFill/>
          <a:ln w="28575">
            <a:solidFill>
              <a:srgbClr val="00703C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200">
              <a:solidFill>
                <a:srgbClr val="FFFFFF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13315" name="Picture 15" descr="logo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056438" y="144465"/>
            <a:ext cx="18716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2723" name="Rectangle 19"/>
          <p:cNvSpPr>
            <a:spLocks noChangeArrowheads="1"/>
          </p:cNvSpPr>
          <p:nvPr userDrawn="1"/>
        </p:nvSpPr>
        <p:spPr bwMode="auto">
          <a:xfrm>
            <a:off x="8836025" y="6616701"/>
            <a:ext cx="323850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B296360-E137-4502-BED6-328F801FA29F}" type="slidenum">
              <a:rPr lang="ru-RU" sz="1200" b="1">
                <a:solidFill>
                  <a:srgbClr val="00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Unicode MS" pitchFamily="34" charset="-128"/>
                <a:ea typeface="ヒラギノ角ゴ Pro W3"/>
                <a:cs typeface="ヒラギノ角ゴ Pro W3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sz="1200" dirty="0">
              <a:solidFill>
                <a:srgbClr val="0066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Unicode MS" pitchFamily="34" charset="-128"/>
              <a:ea typeface="ヒラギノ角ゴ Pro W3"/>
              <a:cs typeface="ヒラギノ角ゴ Pro W3"/>
            </a:endParaRPr>
          </a:p>
        </p:txBody>
      </p:sp>
    </p:spTree>
    <p:extLst>
      <p:ext uri="{BB962C8B-B14F-4D97-AF65-F5344CB8AC3E}">
        <p14:creationId xmlns:p14="http://schemas.microsoft.com/office/powerpoint/2010/main" val="2535498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 Unicode MS" pitchFamily="34" charset="-128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 Unicode MS" pitchFamily="34" charset="-128"/>
          <a:ea typeface="ヒラギノ角ゴ Pro W3" pitchFamily="-128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 Unicode MS" pitchFamily="34" charset="-128"/>
          <a:ea typeface="ヒラギノ角ゴ Pro W3" pitchFamily="-128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 Unicode MS" pitchFamily="34" charset="-128"/>
          <a:ea typeface="ヒラギノ角ゴ Pro W3" pitchFamily="-128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 Unicode MS" pitchFamily="34" charset="-128"/>
          <a:ea typeface="ヒラギノ角ゴ Pro W3" pitchFamily="-128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341"/>
          </a:solidFill>
          <a:latin typeface="Arial" charset="0"/>
          <a:ea typeface="ヒラギノ角ゴ Pro W3" pitchFamily="-128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341"/>
          </a:solidFill>
          <a:latin typeface="Arial" charset="0"/>
          <a:ea typeface="ヒラギノ角ゴ Pro W3" pitchFamily="-128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341"/>
          </a:solidFill>
          <a:latin typeface="Arial" charset="0"/>
          <a:ea typeface="ヒラギノ角ゴ Pro W3" pitchFamily="-128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341"/>
          </a:solidFill>
          <a:latin typeface="Arial" charset="0"/>
          <a:ea typeface="ヒラギノ角ゴ Pro W3" pitchFamily="-128" charset="-128"/>
        </a:defRPr>
      </a:lvl9pPr>
    </p:titleStyle>
    <p:bodyStyle>
      <a:lvl1pPr marL="342900" indent="-3429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2800">
          <a:solidFill>
            <a:srgbClr val="00703C"/>
          </a:solidFill>
          <a:latin typeface="Arial Unicode MS" pitchFamily="34" charset="-128"/>
          <a:ea typeface="+mn-ea"/>
          <a:cs typeface="+mn-cs"/>
        </a:defRPr>
      </a:lvl1pPr>
      <a:lvl2pPr marL="742950" indent="-2857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2000">
          <a:solidFill>
            <a:srgbClr val="00703C"/>
          </a:solidFill>
          <a:latin typeface="Arial Unicode MS" pitchFamily="34" charset="-128"/>
          <a:ea typeface="+mn-ea"/>
        </a:defRPr>
      </a:lvl2pPr>
      <a:lvl3pPr marL="11430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•"/>
        <a:defRPr sz="2000">
          <a:solidFill>
            <a:srgbClr val="00703C"/>
          </a:solidFill>
          <a:latin typeface="Arial Unicode MS" pitchFamily="34" charset="-128"/>
          <a:ea typeface="+mn-ea"/>
        </a:defRPr>
      </a:lvl3pPr>
      <a:lvl4pPr marL="15621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–"/>
        <a:defRPr sz="2000">
          <a:solidFill>
            <a:srgbClr val="404040"/>
          </a:solidFill>
          <a:latin typeface="Arial Unicode MS" pitchFamily="34" charset="-128"/>
          <a:ea typeface="+mn-ea"/>
        </a:defRPr>
      </a:lvl4pPr>
      <a:lvl5pPr marL="1981200" indent="-22860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Char char="»"/>
        <a:defRPr sz="2000">
          <a:solidFill>
            <a:srgbClr val="404040"/>
          </a:solidFill>
          <a:latin typeface="Arial Unicode MS" pitchFamily="34" charset="-128"/>
          <a:ea typeface="+mn-ea"/>
        </a:defRPr>
      </a:lvl5pPr>
      <a:lvl6pPr marL="24384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defRPr sz="2000">
          <a:solidFill>
            <a:srgbClr val="404040"/>
          </a:solidFill>
          <a:latin typeface="+mn-lt"/>
          <a:ea typeface="+mn-ea"/>
        </a:defRPr>
      </a:lvl6pPr>
      <a:lvl7pPr marL="28956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defRPr sz="2000">
          <a:solidFill>
            <a:srgbClr val="404040"/>
          </a:solidFill>
          <a:latin typeface="+mn-lt"/>
          <a:ea typeface="+mn-ea"/>
        </a:defRPr>
      </a:lvl7pPr>
      <a:lvl8pPr marL="33528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defRPr sz="2000">
          <a:solidFill>
            <a:srgbClr val="404040"/>
          </a:solidFill>
          <a:latin typeface="+mn-lt"/>
          <a:ea typeface="+mn-ea"/>
        </a:defRPr>
      </a:lvl8pPr>
      <a:lvl9pPr marL="3810000" indent="-228600" algn="l" rtl="0" fontAlgn="base">
        <a:lnSpc>
          <a:spcPct val="120000"/>
        </a:lnSpc>
        <a:spcBef>
          <a:spcPct val="20000"/>
        </a:spcBef>
        <a:spcAft>
          <a:spcPct val="0"/>
        </a:spcAft>
        <a:defRPr sz="2000">
          <a:solidFill>
            <a:srgbClr val="40404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4" descr="LEFT_0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646113" cy="619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23" descr="LEFT_01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3375"/>
            <a:ext cx="646113" cy="6191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57276" y="393701"/>
            <a:ext cx="5603875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819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57265" y="1711326"/>
            <a:ext cx="7500937" cy="428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>
            <a:off x="1066800" y="1014413"/>
            <a:ext cx="7689850" cy="0"/>
          </a:xfrm>
          <a:prstGeom prst="line">
            <a:avLst/>
          </a:prstGeom>
          <a:noFill/>
          <a:ln w="28575">
            <a:solidFill>
              <a:srgbClr val="00703C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lnSpc>
                <a:spcPct val="90000"/>
              </a:lnSpc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2713" name="Line 9"/>
          <p:cNvSpPr>
            <a:spLocks noChangeShapeType="1"/>
          </p:cNvSpPr>
          <p:nvPr/>
        </p:nvSpPr>
        <p:spPr bwMode="auto">
          <a:xfrm>
            <a:off x="0" y="1014413"/>
            <a:ext cx="652463" cy="0"/>
          </a:xfrm>
          <a:prstGeom prst="line">
            <a:avLst/>
          </a:prstGeom>
          <a:noFill/>
          <a:ln w="2857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endParaRPr lang="ru-RU" sz="2400">
              <a:solidFill>
                <a:srgbClr val="000000"/>
              </a:solidFill>
              <a:ea typeface="ヒラギノ角ゴ Pro W3" pitchFamily="-128" charset="-128"/>
            </a:endParaRPr>
          </a:p>
        </p:txBody>
      </p:sp>
      <p:pic>
        <p:nvPicPr>
          <p:cNvPr id="8200" name="Picture 15" descr="logo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9913" y="366714"/>
            <a:ext cx="1871662" cy="49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201" name="Group 13"/>
          <p:cNvGrpSpPr>
            <a:grpSpLocks/>
          </p:cNvGrpSpPr>
          <p:nvPr/>
        </p:nvGrpSpPr>
        <p:grpSpPr bwMode="auto">
          <a:xfrm>
            <a:off x="8096250" y="6242051"/>
            <a:ext cx="1047750" cy="241300"/>
            <a:chOff x="5100" y="3932"/>
            <a:chExt cx="660" cy="152"/>
          </a:xfrm>
        </p:grpSpPr>
        <p:sp>
          <p:nvSpPr>
            <p:cNvPr id="72706" name="AutoShape 2"/>
            <p:cNvSpPr>
              <a:spLocks noChangeArrowheads="1"/>
            </p:cNvSpPr>
            <p:nvPr userDrawn="1"/>
          </p:nvSpPr>
          <p:spPr bwMode="auto">
            <a:xfrm>
              <a:off x="5100" y="3932"/>
              <a:ext cx="660" cy="152"/>
            </a:xfrm>
            <a:prstGeom prst="roundRect">
              <a:avLst>
                <a:gd name="adj" fmla="val 37500"/>
              </a:avLst>
            </a:prstGeom>
            <a:solidFill>
              <a:srgbClr val="7DC244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eaLnBrk="0" hangingPunct="0">
                <a:defRPr/>
              </a:pPr>
              <a:endParaRPr lang="ru-RU" sz="2400">
                <a:solidFill>
                  <a:srgbClr val="000000"/>
                </a:solidFill>
                <a:ea typeface="ヒラギノ角ゴ Pro W3" pitchFamily="-128" charset="-128"/>
              </a:endParaRPr>
            </a:p>
          </p:txBody>
        </p:sp>
        <p:sp>
          <p:nvSpPr>
            <p:cNvPr id="5131" name="Rectangle 11"/>
            <p:cNvSpPr>
              <a:spLocks noChangeArrowheads="1"/>
            </p:cNvSpPr>
            <p:nvPr userDrawn="1"/>
          </p:nvSpPr>
          <p:spPr bwMode="auto">
            <a:xfrm>
              <a:off x="5664" y="3932"/>
              <a:ext cx="96" cy="152"/>
            </a:xfrm>
            <a:prstGeom prst="rect">
              <a:avLst/>
            </a:prstGeom>
            <a:solidFill>
              <a:srgbClr val="7DC244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eaLnBrk="0" hangingPunct="0">
                <a:lnSpc>
                  <a:spcPct val="90000"/>
                </a:lnSpc>
                <a:defRPr/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72723" name="Rectangle 19"/>
          <p:cNvSpPr>
            <a:spLocks noChangeArrowheads="1"/>
          </p:cNvSpPr>
          <p:nvPr/>
        </p:nvSpPr>
        <p:spPr bwMode="auto">
          <a:xfrm>
            <a:off x="8197850" y="6224588"/>
            <a:ext cx="6413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fld id="{4C58DF2D-5FE7-4865-81F3-0673D8BC5FE1}" type="slidenum">
              <a:rPr lang="ru-RU" b="1">
                <a:solidFill>
                  <a:srgbClr val="000000"/>
                </a:solidFill>
                <a:ea typeface="ヒラギノ角ゴ Pro W3" pitchFamily="-128" charset="-128"/>
              </a:rPr>
              <a:pPr eaLnBrk="0" hangingPunct="0">
                <a:defRPr/>
              </a:pPr>
              <a:t>‹#›</a:t>
            </a:fld>
            <a:endParaRPr lang="ru-RU">
              <a:solidFill>
                <a:srgbClr val="000000"/>
              </a:solidFill>
              <a:ea typeface="ヒラギノ角ゴ Pro W3" pitchFamily="-12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232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  <a:ea typeface="ヒラギノ角ゴ Pro W3" pitchFamily="-128" charset="-128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  <a:ea typeface="ヒラギノ角ゴ Pro W3" pitchFamily="-128" charset="-128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  <a:ea typeface="ヒラギノ角ゴ Pro W3" pitchFamily="-128" charset="-128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03C"/>
          </a:solidFill>
          <a:latin typeface="Arial" charset="0"/>
          <a:ea typeface="ヒラギノ角ゴ Pro W3" pitchFamily="-128" charset="-128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341"/>
          </a:solidFill>
          <a:latin typeface="Arial" charset="0"/>
          <a:ea typeface="ヒラギノ角ゴ Pro W3" pitchFamily="-128" charset="-128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341"/>
          </a:solidFill>
          <a:latin typeface="Arial" charset="0"/>
          <a:ea typeface="ヒラギノ角ゴ Pro W3" pitchFamily="-128" charset="-128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341"/>
          </a:solidFill>
          <a:latin typeface="Arial" charset="0"/>
          <a:ea typeface="ヒラギノ角ゴ Pro W3" pitchFamily="-128" charset="-128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007341"/>
          </a:solidFill>
          <a:latin typeface="Arial" charset="0"/>
          <a:ea typeface="ヒラギノ角ゴ Pro W3" pitchFamily="-128" charset="-128"/>
        </a:defRPr>
      </a:lvl9pPr>
    </p:titleStyle>
    <p:bodyStyle>
      <a:lvl1pPr marL="342900" indent="-3429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•"/>
        <a:defRPr sz="2800">
          <a:solidFill>
            <a:srgbClr val="00703C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–"/>
        <a:defRPr sz="2000">
          <a:solidFill>
            <a:srgbClr val="00703C"/>
          </a:solidFill>
          <a:latin typeface="+mn-lt"/>
          <a:ea typeface="+mn-ea"/>
        </a:defRPr>
      </a:lvl2pPr>
      <a:lvl3pPr marL="11430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•"/>
        <a:defRPr sz="2000">
          <a:solidFill>
            <a:srgbClr val="00703C"/>
          </a:solidFill>
          <a:latin typeface="+mn-lt"/>
          <a:ea typeface="+mn-ea"/>
        </a:defRPr>
      </a:lvl3pPr>
      <a:lvl4pPr marL="15621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–"/>
        <a:defRPr sz="2000">
          <a:solidFill>
            <a:srgbClr val="404040"/>
          </a:solidFill>
          <a:latin typeface="+mn-lt"/>
          <a:ea typeface="+mn-ea"/>
        </a:defRPr>
      </a:lvl4pPr>
      <a:lvl5pPr marL="19812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buChar char="»"/>
        <a:defRPr sz="2000">
          <a:solidFill>
            <a:srgbClr val="404040"/>
          </a:solidFill>
          <a:latin typeface="+mn-lt"/>
          <a:ea typeface="+mn-ea"/>
        </a:defRPr>
      </a:lvl5pPr>
      <a:lvl6pPr marL="24384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defRPr sz="2000">
          <a:solidFill>
            <a:srgbClr val="404040"/>
          </a:solidFill>
          <a:latin typeface="+mn-lt"/>
          <a:ea typeface="+mn-ea"/>
        </a:defRPr>
      </a:lvl6pPr>
      <a:lvl7pPr marL="28956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defRPr sz="2000">
          <a:solidFill>
            <a:srgbClr val="404040"/>
          </a:solidFill>
          <a:latin typeface="+mn-lt"/>
          <a:ea typeface="+mn-ea"/>
        </a:defRPr>
      </a:lvl7pPr>
      <a:lvl8pPr marL="33528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defRPr sz="2000">
          <a:solidFill>
            <a:srgbClr val="404040"/>
          </a:solidFill>
          <a:latin typeface="+mn-lt"/>
          <a:ea typeface="+mn-ea"/>
        </a:defRPr>
      </a:lvl8pPr>
      <a:lvl9pPr marL="3810000" indent="-228600" algn="l" rtl="0" eaLnBrk="1" fontAlgn="base" hangingPunct="1">
        <a:lnSpc>
          <a:spcPct val="120000"/>
        </a:lnSpc>
        <a:spcBef>
          <a:spcPct val="20000"/>
        </a:spcBef>
        <a:spcAft>
          <a:spcPct val="0"/>
        </a:spcAft>
        <a:defRPr sz="2000">
          <a:solidFill>
            <a:srgbClr val="404040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27610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Совместный Проект ПАО Сбербанк </a:t>
            </a:r>
            <a:r>
              <a:rPr lang="ru-RU" b="1" dirty="0" smtClean="0">
                <a:solidFill>
                  <a:srgbClr val="C00000"/>
                </a:solidFill>
              </a:rPr>
              <a:t>при </a:t>
            </a:r>
            <a:r>
              <a:rPr lang="ru-RU" b="1" dirty="0">
                <a:solidFill>
                  <a:srgbClr val="C00000"/>
                </a:solidFill>
              </a:rPr>
              <a:t>поддержке Правительства </a:t>
            </a:r>
            <a:r>
              <a:rPr lang="ru-RU" b="1" dirty="0" smtClean="0">
                <a:solidFill>
                  <a:srgbClr val="C00000"/>
                </a:solidFill>
              </a:rPr>
              <a:t>Кировской области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9074587"/>
              </p:ext>
            </p:extLst>
          </p:nvPr>
        </p:nvGraphicFramePr>
        <p:xfrm>
          <a:off x="323528" y="980728"/>
          <a:ext cx="8712968" cy="1783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5648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35648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936104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sng" dirty="0">
                          <a:solidFill>
                            <a:srgbClr val="C0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Цель Проекта</a:t>
                      </a:r>
                      <a:r>
                        <a:rPr lang="ru-RU" sz="1200" dirty="0">
                          <a:solidFill>
                            <a:srgbClr val="C0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Помочь предпринимателям развить ключевые бизнес-компетенции на основе современных технологий обучения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Ø"/>
                      </a:pPr>
                      <a:r>
                        <a:rPr lang="ru-RU" sz="1200" u="sng" dirty="0">
                          <a:solidFill>
                            <a:srgbClr val="C00000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Целевая аудитория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: Действующие микропредприятия, бизнесы на начальном этапе развития, самозанятые потенциальные предприниматели</a:t>
                      </a:r>
                      <a:endParaRPr lang="ru-RU" sz="1200" dirty="0">
                        <a:latin typeface="+mj-lt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u="sng" dirty="0">
                          <a:solidFill>
                            <a:srgbClr val="C00000"/>
                          </a:solidFill>
                        </a:rPr>
                        <a:t>Ключевые ценности для участника</a:t>
                      </a:r>
                      <a:r>
                        <a:rPr lang="ru-RU" sz="1200" u="sng" baseline="0" dirty="0">
                          <a:solidFill>
                            <a:srgbClr val="C00000"/>
                          </a:solidFill>
                        </a:rPr>
                        <a:t>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100" u="sng" baseline="0" dirty="0">
                          <a:solidFill>
                            <a:schemeClr val="tx1"/>
                          </a:solidFill>
                        </a:rPr>
                        <a:t>Полностью бесплатный доступ к программе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100" baseline="0" dirty="0">
                          <a:solidFill>
                            <a:schemeClr val="tx1"/>
                          </a:solidFill>
                        </a:rPr>
                        <a:t>Программа разработана предпринимателями для предпринимателей — только практические знания и проверенные инструменты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Обучение онлайн в любое удобное время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ru-RU" sz="1100" baseline="0" dirty="0">
                          <a:solidFill>
                            <a:schemeClr val="tx1"/>
                          </a:solidFill>
                        </a:rPr>
                        <a:t>Для более глубокой проработки своего бизнеса можно побороться за участие в интенсивном режиме, который состоит из 4 очных мероприятий и работы с наставником</a:t>
                      </a:r>
                      <a:endParaRPr lang="ru-RU" sz="16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55576" y="2780928"/>
            <a:ext cx="756084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Регистрация по ссылке: </a:t>
            </a:r>
            <a:r>
              <a:rPr lang="en-US" b="1" dirty="0"/>
              <a:t>https</a:t>
            </a:r>
            <a:r>
              <a:rPr lang="ru-RU" b="1" dirty="0"/>
              <a:t>://</a:t>
            </a:r>
            <a:r>
              <a:rPr lang="en-US" b="1" dirty="0"/>
              <a:t>www.business-class.pro</a:t>
            </a:r>
            <a:endParaRPr lang="ru-RU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0906" y="3150260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u="sng" dirty="0">
                <a:solidFill>
                  <a:srgbClr val="006600"/>
                </a:solidFill>
              </a:rPr>
              <a:t>Программа включает 2 траектории участия:</a:t>
            </a:r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583698"/>
              </p:ext>
            </p:extLst>
          </p:nvPr>
        </p:nvGraphicFramePr>
        <p:xfrm>
          <a:off x="650531" y="3553782"/>
          <a:ext cx="8069826" cy="13153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7456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952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315378">
                <a:tc>
                  <a:txBody>
                    <a:bodyPr/>
                    <a:lstStyle/>
                    <a:p>
                      <a:r>
                        <a:rPr lang="ru-RU" sz="1100" b="1" u="sng" dirty="0">
                          <a:solidFill>
                            <a:schemeClr val="tx1"/>
                          </a:solidFill>
                        </a:rPr>
                        <a:t>Для желающих начать собственный бизнес: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</a:rPr>
                        <a:t>Бизнес-моделирование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</a:rPr>
                        <a:t>Исследование рынка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</a:rPr>
                        <a:t>Поиск клиентов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</a:rPr>
                        <a:t>Продажи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</a:rPr>
                        <a:t>Регистрация бизнеса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</a:rPr>
                        <a:t>Финансовый</a:t>
                      </a:r>
                      <a:r>
                        <a:rPr lang="ru-RU" sz="1100" b="0" baseline="0" dirty="0">
                          <a:solidFill>
                            <a:schemeClr val="tx1"/>
                          </a:solidFill>
                        </a:rPr>
                        <a:t> учёт</a:t>
                      </a:r>
                      <a:endParaRPr lang="ru-RU" sz="14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u="sng" dirty="0">
                          <a:solidFill>
                            <a:schemeClr val="tx1"/>
                          </a:solidFill>
                        </a:rPr>
                        <a:t>Для желающих развивать существующий бизнес: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</a:rPr>
                        <a:t>Анализ бизнес-процессов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</a:rPr>
                        <a:t>Конкурентная борьба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</a:rPr>
                        <a:t>Продвижение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dirty="0">
                          <a:solidFill>
                            <a:schemeClr val="tx1"/>
                          </a:solidFill>
                        </a:rPr>
                        <a:t>Увеличение</a:t>
                      </a:r>
                      <a:r>
                        <a:rPr lang="ru-RU" sz="1100" b="0" baseline="0" dirty="0">
                          <a:solidFill>
                            <a:schemeClr val="tx1"/>
                          </a:solidFill>
                        </a:rPr>
                        <a:t> продаж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baseline="0" dirty="0">
                          <a:solidFill>
                            <a:schemeClr val="tx1"/>
                          </a:solidFill>
                        </a:rPr>
                        <a:t>Финансовый учёт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100" b="0" baseline="0" dirty="0">
                          <a:solidFill>
                            <a:schemeClr val="tx1"/>
                          </a:solidFill>
                        </a:rPr>
                        <a:t>Стратегия развития</a:t>
                      </a:r>
                      <a:endParaRPr lang="ru-RU" sz="11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11560" y="4980563"/>
            <a:ext cx="820891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>
                <a:solidFill>
                  <a:srgbClr val="003300"/>
                </a:solidFill>
              </a:rPr>
              <a:t>Онлайн-программа «Бизнес класс» включает: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/>
              <a:t>Просмотр </a:t>
            </a:r>
            <a:r>
              <a:rPr lang="ru-RU" sz="1200" dirty="0" err="1"/>
              <a:t>видеоуроков</a:t>
            </a:r>
            <a:r>
              <a:rPr lang="ru-RU" sz="1200" dirty="0"/>
              <a:t> (8 модулей по 5-7 роликов около 5 мин каждый)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/>
              <a:t>Тематические </a:t>
            </a:r>
            <a:r>
              <a:rPr lang="ru-RU" sz="1200" dirty="0" err="1"/>
              <a:t>вебинары</a:t>
            </a:r>
            <a:r>
              <a:rPr lang="ru-RU" sz="1200" dirty="0"/>
              <a:t> </a:t>
            </a:r>
            <a:r>
              <a:rPr lang="ru-RU" sz="1200" dirty="0" smtClean="0"/>
              <a:t>с экспертами</a:t>
            </a:r>
            <a:endParaRPr lang="ru-RU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/>
              <a:t>Тесты, практические задания, полезные материалы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/>
              <a:t>За верное выполнение заданий участник получает баллы, которые складываются в общий рейтинг. В конце программы можно обменять баллы на подарки. Также все закончившие программу получают сертификат.</a:t>
            </a:r>
          </a:p>
          <a:p>
            <a:r>
              <a:rPr lang="ru-RU" sz="1400" b="1" u="sng" dirty="0">
                <a:solidFill>
                  <a:srgbClr val="C00000"/>
                </a:solidFill>
              </a:rPr>
              <a:t>Только лидерам рейтинга, прошедшим отбор в интенсивном режиме будут </a:t>
            </a:r>
            <a:r>
              <a:rPr lang="ru-RU" sz="1400" b="1" u="sng" dirty="0" smtClean="0">
                <a:solidFill>
                  <a:srgbClr val="C00000"/>
                </a:solidFill>
              </a:rPr>
              <a:t>доступны (условие – регистрация до 28 мая):</a:t>
            </a:r>
            <a:r>
              <a:rPr lang="ru-RU" sz="1400" dirty="0" smtClean="0">
                <a:solidFill>
                  <a:srgbClr val="C00000"/>
                </a:solidFill>
              </a:rPr>
              <a:t> </a:t>
            </a:r>
            <a:r>
              <a:rPr lang="ru-RU" sz="1400" dirty="0" smtClean="0"/>
              <a:t>мастер-классы, </a:t>
            </a:r>
            <a:r>
              <a:rPr lang="ru-RU" sz="1400" dirty="0"/>
              <a:t>работа с наставником, </a:t>
            </a:r>
            <a:r>
              <a:rPr lang="ru-RU" sz="1400" dirty="0" err="1"/>
              <a:t>вебинары</a:t>
            </a:r>
            <a:r>
              <a:rPr lang="ru-RU" sz="1400" dirty="0"/>
              <a:t> и консультации</a:t>
            </a:r>
          </a:p>
        </p:txBody>
      </p:sp>
    </p:spTree>
    <p:extLst>
      <p:ext uri="{BB962C8B-B14F-4D97-AF65-F5344CB8AC3E}">
        <p14:creationId xmlns:p14="http://schemas.microsoft.com/office/powerpoint/2010/main" val="871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yshZPQuPQkaTUMxW67pmR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7U05K70tEmacXn73uvscA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7qq1dHhKWUSdrbDhQ5DtY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9MYkjVQaKUmjlNz1RN0.q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4Ftiefm5qkeUIc_m1WCVEA"/>
</p:tagLst>
</file>

<file path=ppt/theme/theme1.xml><?xml version="1.0" encoding="utf-8"?>
<a:theme xmlns:a="http://schemas.openxmlformats.org/drawingml/2006/main" name="sber_present_gedonizm1">
  <a:themeElements>
    <a:clrScheme name="sber_present_gedonizm1 14">
      <a:dk1>
        <a:srgbClr val="000000"/>
      </a:dk1>
      <a:lt1>
        <a:srgbClr val="FFFFFF"/>
      </a:lt1>
      <a:dk2>
        <a:srgbClr val="292929"/>
      </a:dk2>
      <a:lt2>
        <a:srgbClr val="808080"/>
      </a:lt2>
      <a:accent1>
        <a:srgbClr val="7DC244"/>
      </a:accent1>
      <a:accent2>
        <a:srgbClr val="FF9900"/>
      </a:accent2>
      <a:accent3>
        <a:srgbClr val="FFFFFF"/>
      </a:accent3>
      <a:accent4>
        <a:srgbClr val="000000"/>
      </a:accent4>
      <a:accent5>
        <a:srgbClr val="BFDDB0"/>
      </a:accent5>
      <a:accent6>
        <a:srgbClr val="E78A00"/>
      </a:accent6>
      <a:hlink>
        <a:srgbClr val="00703C"/>
      </a:hlink>
      <a:folHlink>
        <a:srgbClr val="439639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algn="ctr">
          <a:solidFill>
            <a:schemeClr val="tx1"/>
          </a:solidFill>
          <a:round/>
          <a:headEnd/>
          <a:tailEnd/>
        </a:ln>
      </a:spPr>
      <a:bodyPr/>
      <a:lstStyle>
        <a:defPPr eaLnBrk="0" hangingPunct="0">
          <a:defRPr sz="2400">
            <a:solidFill>
              <a:schemeClr val="tx1"/>
            </a:solidFill>
            <a:latin typeface="Arial" pitchFamily="34" charset="0"/>
            <a:ea typeface="ヒラギノ角ゴ Pro W3"/>
            <a:cs typeface="ヒラギノ角ゴ Pro W3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128" charset="-128"/>
          </a:defRPr>
        </a:defPPr>
      </a:lstStyle>
    </a:lnDef>
  </a:objectDefaults>
  <a:extraClrSchemeLst>
    <a:extraClrScheme>
      <a:clrScheme name="sber_present_gedonizm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CC841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C5E0B0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CC841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C5E0B0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14">
        <a:dk1>
          <a:srgbClr val="000000"/>
        </a:dk1>
        <a:lt1>
          <a:srgbClr val="FFFFFF"/>
        </a:lt1>
        <a:dk2>
          <a:srgbClr val="292929"/>
        </a:dk2>
        <a:lt2>
          <a:srgbClr val="808080"/>
        </a:lt2>
        <a:accent1>
          <a:srgbClr val="7DC244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BFDDB0"/>
        </a:accent5>
        <a:accent6>
          <a:srgbClr val="E78A00"/>
        </a:accent6>
        <a:hlink>
          <a:srgbClr val="00703C"/>
        </a:hlink>
        <a:folHlink>
          <a:srgbClr val="4396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1">
  <a:themeElements>
    <a:clrScheme name="sber_present_gedonizm1 14">
      <a:dk1>
        <a:srgbClr val="000000"/>
      </a:dk1>
      <a:lt1>
        <a:srgbClr val="FFFFFF"/>
      </a:lt1>
      <a:dk2>
        <a:srgbClr val="292929"/>
      </a:dk2>
      <a:lt2>
        <a:srgbClr val="808080"/>
      </a:lt2>
      <a:accent1>
        <a:srgbClr val="7DC244"/>
      </a:accent1>
      <a:accent2>
        <a:srgbClr val="FF9900"/>
      </a:accent2>
      <a:accent3>
        <a:srgbClr val="FFFFFF"/>
      </a:accent3>
      <a:accent4>
        <a:srgbClr val="000000"/>
      </a:accent4>
      <a:accent5>
        <a:srgbClr val="BFDDB0"/>
      </a:accent5>
      <a:accent6>
        <a:srgbClr val="E78A00"/>
      </a:accent6>
      <a:hlink>
        <a:srgbClr val="00703C"/>
      </a:hlink>
      <a:folHlink>
        <a:srgbClr val="439639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1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128" charset="-128"/>
          </a:defRPr>
        </a:defPPr>
      </a:lstStyle>
    </a:lnDef>
  </a:objectDefaults>
  <a:extraClrSchemeLst>
    <a:extraClrScheme>
      <a:clrScheme name="sber_present_gedonizm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CC841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C5E0B0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ber_present_gedonizm1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8CC841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C5E0B0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ber_present_gedonizm1 14">
        <a:dk1>
          <a:srgbClr val="000000"/>
        </a:dk1>
        <a:lt1>
          <a:srgbClr val="FFFFFF"/>
        </a:lt1>
        <a:dk2>
          <a:srgbClr val="292929"/>
        </a:dk2>
        <a:lt2>
          <a:srgbClr val="808080"/>
        </a:lt2>
        <a:accent1>
          <a:srgbClr val="7DC244"/>
        </a:accent1>
        <a:accent2>
          <a:srgbClr val="FF9900"/>
        </a:accent2>
        <a:accent3>
          <a:srgbClr val="FFFFFF"/>
        </a:accent3>
        <a:accent4>
          <a:srgbClr val="000000"/>
        </a:accent4>
        <a:accent5>
          <a:srgbClr val="BFDDB0"/>
        </a:accent5>
        <a:accent6>
          <a:srgbClr val="E78A00"/>
        </a:accent6>
        <a:hlink>
          <a:srgbClr val="00703C"/>
        </a:hlink>
        <a:folHlink>
          <a:srgbClr val="43963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8681994B7691BC449571972BA0985F9D" ma:contentTypeVersion="4" ma:contentTypeDescription="Создание документа." ma:contentTypeScope="" ma:versionID="1e0dc09c6429cd9e00a681efc189fc27">
  <xsd:schema xmlns:xsd="http://www.w3.org/2001/XMLSchema" xmlns:p="http://schemas.microsoft.com/office/2006/metadata/properties" xmlns:ns1="ffa762ea-d9fa-4e61-8bdb-941932a01cec" targetNamespace="http://schemas.microsoft.com/office/2006/metadata/properties" ma:root="true" ma:fieldsID="77bf85eca2e48ccd734226bc3c7e02fe" ns1:_="">
    <xsd:import namespace="ffa762ea-d9fa-4e61-8bdb-941932a01cec"/>
    <xsd:element name="properties">
      <xsd:complexType>
        <xsd:sequence>
          <xsd:element name="documentManagement">
            <xsd:complexType>
              <xsd:all>
                <xsd:element ref="ns1:Год"/>
                <xsd:element ref="ns1:Месяц"/>
                <xsd:element ref="ns1:Статус_x0020_документа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ffa762ea-d9fa-4e61-8bdb-941932a01cec" elementFormDefault="qualified">
    <xsd:import namespace="http://schemas.microsoft.com/office/2006/documentManagement/types"/>
    <xsd:element name="Год" ma:index="0" ma:displayName="Год" ma:format="Dropdown" ma:internalName="_x0413__x043e__x0434_">
      <xsd:simpleType>
        <xsd:restriction base="dms:Choice">
          <xsd:enumeration value="2011"/>
          <xsd:enumeration value="2012"/>
          <xsd:enumeration value="2013"/>
          <xsd:enumeration value="2014"/>
          <xsd:enumeration value="2015"/>
          <xsd:enumeration value="2016"/>
        </xsd:restriction>
      </xsd:simpleType>
    </xsd:element>
    <xsd:element name="Месяц" ma:index="1" ma:displayName="Месяц" ma:format="Dropdown" ma:internalName="_x041c__x0435__x0441__x044f__x0446_">
      <xsd:simpleType>
        <xsd:restriction base="dms:Choice">
          <xsd:enumeration value="1"/>
          <xsd:enumeration value="2"/>
          <xsd:enumeration value="3"/>
          <xsd:enumeration value="4"/>
          <xsd:enumeration value="5"/>
          <xsd:enumeration value="6"/>
          <xsd:enumeration value="7"/>
          <xsd:enumeration value="8"/>
          <xsd:enumeration value="9"/>
          <xsd:enumeration value="10"/>
          <xsd:enumeration value="11"/>
          <xsd:enumeration value="12"/>
        </xsd:restriction>
      </xsd:simpleType>
    </xsd:element>
    <xsd:element name="Статус_x0020_документа" ma:index="10" ma:displayName="Статус" ma:default="Актуальный" ma:format="Dropdown" ma:internalName="_x0421__x0442__x0430__x0442__x0443__x0441__x0020__x0434__x043e__x043a__x0443__x043c__x0435__x043d__x0442__x0430_">
      <xsd:simpleType>
        <xsd:restriction base="dms:Choice">
          <xsd:enumeration value="Актуальный"/>
          <xsd:enumeration value="Не актуальный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Тип содержимого" ma:readOnly="true"/>
        <xsd:element ref="dc:title" minOccurs="0" maxOccurs="1" ma:index="3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Год xmlns="ffa762ea-d9fa-4e61-8bdb-941932a01cec">2014</Год>
    <Месяц xmlns="ffa762ea-d9fa-4e61-8bdb-941932a01cec">5</Месяц>
    <Статус_x0020_документа xmlns="ffa762ea-d9fa-4e61-8bdb-941932a01cec">Актуальный</Статус_x0020_документа>
  </documentManagement>
</p:properties>
</file>

<file path=customXml/itemProps1.xml><?xml version="1.0" encoding="utf-8"?>
<ds:datastoreItem xmlns:ds="http://schemas.openxmlformats.org/officeDocument/2006/customXml" ds:itemID="{1B491A3C-90EF-40DE-85D5-1B564FE2A79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a762ea-d9fa-4e61-8bdb-941932a01cec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FCC98D83-CF3A-443F-8938-06421FAC98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4E7F46-08C8-45EB-9219-8D4A2C092C09}">
  <ds:schemaRefs>
    <ds:schemaRef ds:uri="http://schemas.microsoft.com/office/2006/documentManagement/types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  <ds:schemaRef ds:uri="http://purl.org/dc/dcmitype/"/>
    <ds:schemaRef ds:uri="ffa762ea-d9fa-4e61-8bdb-941932a01ce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50681</TotalTime>
  <Words>224</Words>
  <Application>Microsoft Office PowerPoint</Application>
  <PresentationFormat>Экран (4:3)</PresentationFormat>
  <Paragraphs>30</Paragraphs>
  <Slides>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sber_present_gedonizm1</vt:lpstr>
      <vt:lpstr>Тема1</vt:lpstr>
      <vt:lpstr>think-cell Slide</vt:lpstr>
      <vt:lpstr>Презентация PowerPoint</vt:lpstr>
    </vt:vector>
  </TitlesOfParts>
  <Company>ZUB SB RF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Борисов Сергей Вячеславович</dc:creator>
  <cp:lastModifiedBy>user</cp:lastModifiedBy>
  <cp:revision>3071</cp:revision>
  <cp:lastPrinted>2018-04-24T12:51:15Z</cp:lastPrinted>
  <dcterms:created xsi:type="dcterms:W3CDTF">2014-05-07T06:35:39Z</dcterms:created>
  <dcterms:modified xsi:type="dcterms:W3CDTF">2018-05-15T06:00:35Z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0x0101008681994B7691BC449571972BA0985F9D</vt:lpwstr>
  </property>
</Properties>
</file>